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430" r:id="rId2"/>
    <p:sldId id="470" r:id="rId3"/>
    <p:sldId id="270" r:id="rId4"/>
    <p:sldId id="471" r:id="rId5"/>
    <p:sldId id="472" r:id="rId6"/>
    <p:sldId id="473" r:id="rId7"/>
    <p:sldId id="474" r:id="rId8"/>
    <p:sldId id="475" r:id="rId9"/>
    <p:sldId id="476" r:id="rId10"/>
    <p:sldId id="477" r:id="rId1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2" autoAdjust="0"/>
  </p:normalViewPr>
  <p:slideViewPr>
    <p:cSldViewPr snapToObjects="1">
      <p:cViewPr varScale="1">
        <p:scale>
          <a:sx n="57" d="100"/>
          <a:sy n="57" d="100"/>
        </p:scale>
        <p:origin x="147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13868CA-DAE9-4EA7-9335-B8F5034515FB}" type="datetime1">
              <a:rPr lang="en-US" altLang="en-US"/>
              <a:pPr>
                <a:defRPr/>
              </a:pPr>
              <a:t>5/21/2022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B892677-7964-4DFC-9017-B0A0416FA9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2FA6645-CBAC-4EFD-B0C7-31A86B094BD8}" type="datetime1">
              <a:rPr lang="en-US" altLang="en-US"/>
              <a:pPr>
                <a:defRPr/>
              </a:pPr>
              <a:t>5/21/2022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AAC91F-DA77-46F0-AB00-FA37D8FCB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2B5C7-AB45-4537-B522-62FCAE1E72F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62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15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2625"/>
            <a:ext cx="4572000" cy="3430588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3252" name="Header Placeholder 3"/>
          <p:cNvSpPr txBox="1">
            <a:spLocks noGrp="1"/>
          </p:cNvSpPr>
          <p:nvPr/>
        </p:nvSpPr>
        <p:spPr bwMode="auto">
          <a:xfrm>
            <a:off x="0" y="2"/>
            <a:ext cx="2971106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75" tIns="49138" rIns="98275" bIns="49138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300" dirty="0" err="1">
                <a:solidFill>
                  <a:srgbClr val="1F497D"/>
                </a:solidFill>
              </a:rPr>
              <a:t>GLeWaP</a:t>
            </a:r>
            <a:r>
              <a:rPr lang="en-GB" sz="1300">
                <a:solidFill>
                  <a:srgbClr val="1F497D"/>
                </a:solidFill>
              </a:rPr>
              <a:t> - May 2010</a:t>
            </a:r>
          </a:p>
        </p:txBody>
      </p:sp>
      <p:sp>
        <p:nvSpPr>
          <p:cNvPr id="53253" name="Slide Number Placeholder 5"/>
          <p:cNvSpPr txBox="1">
            <a:spLocks noGrp="1"/>
          </p:cNvSpPr>
          <p:nvPr/>
        </p:nvSpPr>
        <p:spPr bwMode="auto">
          <a:xfrm>
            <a:off x="3885799" y="8684880"/>
            <a:ext cx="2971105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75" tIns="49138" rIns="98275" bIns="49138" anchor="b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98ADE42-9AB6-48DA-A2F9-1A20049F23CD}" type="slidenum">
              <a:rPr lang="en-GB" sz="1300">
                <a:solidFill>
                  <a:srgbClr val="1F497D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sz="13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2625"/>
            <a:ext cx="4572000" cy="3430588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3252" name="Header Placeholder 3"/>
          <p:cNvSpPr txBox="1">
            <a:spLocks noGrp="1"/>
          </p:cNvSpPr>
          <p:nvPr/>
        </p:nvSpPr>
        <p:spPr bwMode="auto">
          <a:xfrm>
            <a:off x="0" y="2"/>
            <a:ext cx="2971106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75" tIns="49138" rIns="98275" bIns="49138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300" dirty="0" err="1">
                <a:solidFill>
                  <a:srgbClr val="1F497D"/>
                </a:solidFill>
              </a:rPr>
              <a:t>GLeWaP</a:t>
            </a:r>
            <a:r>
              <a:rPr lang="en-GB" sz="1300">
                <a:solidFill>
                  <a:srgbClr val="1F497D"/>
                </a:solidFill>
              </a:rPr>
              <a:t> - May 2010</a:t>
            </a:r>
          </a:p>
        </p:txBody>
      </p:sp>
      <p:sp>
        <p:nvSpPr>
          <p:cNvPr id="53253" name="Slide Number Placeholder 5"/>
          <p:cNvSpPr txBox="1">
            <a:spLocks noGrp="1"/>
          </p:cNvSpPr>
          <p:nvPr/>
        </p:nvSpPr>
        <p:spPr bwMode="auto">
          <a:xfrm>
            <a:off x="3885799" y="8684880"/>
            <a:ext cx="2971105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75" tIns="49138" rIns="98275" bIns="49138" anchor="b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98ADE42-9AB6-48DA-A2F9-1A20049F23CD}" type="slidenum">
              <a:rPr lang="en-GB" sz="1300">
                <a:solidFill>
                  <a:srgbClr val="1F497D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sz="130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37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2625"/>
            <a:ext cx="4572000" cy="3430588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3252" name="Header Placeholder 3"/>
          <p:cNvSpPr txBox="1">
            <a:spLocks noGrp="1"/>
          </p:cNvSpPr>
          <p:nvPr/>
        </p:nvSpPr>
        <p:spPr bwMode="auto">
          <a:xfrm>
            <a:off x="0" y="2"/>
            <a:ext cx="2971106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75" tIns="49138" rIns="98275" bIns="49138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300" dirty="0" err="1">
                <a:solidFill>
                  <a:srgbClr val="1F497D"/>
                </a:solidFill>
              </a:rPr>
              <a:t>GLeWaP</a:t>
            </a:r>
            <a:r>
              <a:rPr lang="en-GB" sz="1300">
                <a:solidFill>
                  <a:srgbClr val="1F497D"/>
                </a:solidFill>
              </a:rPr>
              <a:t> - May 2010</a:t>
            </a:r>
          </a:p>
        </p:txBody>
      </p:sp>
      <p:sp>
        <p:nvSpPr>
          <p:cNvPr id="53253" name="Slide Number Placeholder 5"/>
          <p:cNvSpPr txBox="1">
            <a:spLocks noGrp="1"/>
          </p:cNvSpPr>
          <p:nvPr/>
        </p:nvSpPr>
        <p:spPr bwMode="auto">
          <a:xfrm>
            <a:off x="3885799" y="8684880"/>
            <a:ext cx="2971105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75" tIns="49138" rIns="98275" bIns="49138" anchor="b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98ADE42-9AB6-48DA-A2F9-1A20049F23CD}" type="slidenum">
              <a:rPr lang="en-GB" sz="1300">
                <a:solidFill>
                  <a:srgbClr val="1F497D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sz="130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13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2625"/>
            <a:ext cx="4572000" cy="3430588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3252" name="Header Placeholder 3"/>
          <p:cNvSpPr txBox="1">
            <a:spLocks noGrp="1"/>
          </p:cNvSpPr>
          <p:nvPr/>
        </p:nvSpPr>
        <p:spPr bwMode="auto">
          <a:xfrm>
            <a:off x="0" y="2"/>
            <a:ext cx="2971106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75" tIns="49138" rIns="98275" bIns="49138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300" dirty="0" err="1">
                <a:solidFill>
                  <a:srgbClr val="1F497D"/>
                </a:solidFill>
              </a:rPr>
              <a:t>GLeWaP</a:t>
            </a:r>
            <a:r>
              <a:rPr lang="en-GB" sz="1300">
                <a:solidFill>
                  <a:srgbClr val="1F497D"/>
                </a:solidFill>
              </a:rPr>
              <a:t> - May 2010</a:t>
            </a:r>
          </a:p>
        </p:txBody>
      </p:sp>
      <p:sp>
        <p:nvSpPr>
          <p:cNvPr id="53253" name="Slide Number Placeholder 5"/>
          <p:cNvSpPr txBox="1">
            <a:spLocks noGrp="1"/>
          </p:cNvSpPr>
          <p:nvPr/>
        </p:nvSpPr>
        <p:spPr bwMode="auto">
          <a:xfrm>
            <a:off x="3885799" y="8684880"/>
            <a:ext cx="2971105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75" tIns="49138" rIns="98275" bIns="49138" anchor="b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98ADE42-9AB6-48DA-A2F9-1A20049F23CD}" type="slidenum">
              <a:rPr lang="en-GB" sz="1300">
                <a:solidFill>
                  <a:srgbClr val="1F497D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sz="130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03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2625"/>
            <a:ext cx="4572000" cy="3430588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Maps to be replaced by 5 W priority maps with nodes</a:t>
            </a:r>
          </a:p>
        </p:txBody>
      </p:sp>
      <p:sp>
        <p:nvSpPr>
          <p:cNvPr id="53252" name="Header Placeholder 3"/>
          <p:cNvSpPr txBox="1">
            <a:spLocks noGrp="1"/>
          </p:cNvSpPr>
          <p:nvPr/>
        </p:nvSpPr>
        <p:spPr bwMode="auto">
          <a:xfrm>
            <a:off x="0" y="2"/>
            <a:ext cx="2971106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75" tIns="49138" rIns="98275" bIns="49138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300" dirty="0" err="1">
                <a:solidFill>
                  <a:srgbClr val="1F497D"/>
                </a:solidFill>
              </a:rPr>
              <a:t>GLeWaP</a:t>
            </a:r>
            <a:r>
              <a:rPr lang="en-GB" sz="1300">
                <a:solidFill>
                  <a:srgbClr val="1F497D"/>
                </a:solidFill>
              </a:rPr>
              <a:t> - May 2010</a:t>
            </a:r>
          </a:p>
        </p:txBody>
      </p:sp>
      <p:sp>
        <p:nvSpPr>
          <p:cNvPr id="53253" name="Slide Number Placeholder 5"/>
          <p:cNvSpPr txBox="1">
            <a:spLocks noGrp="1"/>
          </p:cNvSpPr>
          <p:nvPr/>
        </p:nvSpPr>
        <p:spPr bwMode="auto">
          <a:xfrm>
            <a:off x="3885799" y="8684880"/>
            <a:ext cx="2971105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75" tIns="49138" rIns="98275" bIns="49138" anchor="b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98ADE42-9AB6-48DA-A2F9-1A20049F23CD}" type="slidenum">
              <a:rPr lang="en-GB" sz="1300">
                <a:solidFill>
                  <a:srgbClr val="1F497D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sz="130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8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F2D1E7-4889-4910-B210-695418BE5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9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31F5D7-8662-494B-859D-BC75C9A387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70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413"/>
            <a:ext cx="9144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8" r:id="rId3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" y="11079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9800"/>
            <a:ext cx="9144000" cy="16764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GB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CLASSIFICATION OF SIGNIFICANT WATER RESOURCES AND DETERMINATION OF RESOURCE QUALITY OBJECTIVES FOR WATER RESOURCES IN THE USUTU TO MHLATHUZE CATCHMENTS </a:t>
            </a:r>
            <a:r>
              <a:rPr lang="en-US" altLang="en-US" sz="1800" b="1" dirty="0"/>
              <a:t>(WP11387)</a:t>
            </a:r>
            <a:br>
              <a:rPr lang="en-US" sz="1800" b="1" dirty="0">
                <a:latin typeface="+mj-lt"/>
              </a:rPr>
            </a:br>
            <a:br>
              <a:rPr lang="en-US" sz="1800" b="1" dirty="0">
                <a:latin typeface="+mj-lt"/>
              </a:rPr>
            </a:br>
            <a:endParaRPr lang="en-US" sz="1800" b="1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860" y="4020766"/>
            <a:ext cx="6400800" cy="1752600"/>
          </a:xfrm>
        </p:spPr>
        <p:txBody>
          <a:bodyPr/>
          <a:lstStyle/>
          <a:p>
            <a:r>
              <a:rPr lang="en-US" sz="2000" b="1" dirty="0">
                <a:solidFill>
                  <a:srgbClr val="FFFF00"/>
                </a:solidFill>
              </a:rPr>
              <a:t>Project Steering Committee 1, Virtual: </a:t>
            </a:r>
            <a:r>
              <a:rPr lang="en-ZA" sz="2000" b="1" dirty="0">
                <a:solidFill>
                  <a:srgbClr val="FFFF00"/>
                </a:solidFill>
              </a:rPr>
              <a:t>7 June 2022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36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D46949F-B36B-D5FC-417C-FFC4BDADE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63"/>
            <a:ext cx="9144000" cy="646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26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3CF3EE-363B-1D29-D5A1-BD81B683F38B}"/>
              </a:ext>
            </a:extLst>
          </p:cNvPr>
          <p:cNvSpPr txBox="1"/>
          <p:nvPr/>
        </p:nvSpPr>
        <p:spPr>
          <a:xfrm>
            <a:off x="1219200" y="990600"/>
            <a:ext cx="6858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b="1" dirty="0"/>
              <a:t>8.3</a:t>
            </a:r>
          </a:p>
          <a:p>
            <a:pPr algn="ctr"/>
            <a:r>
              <a:rPr lang="en-ZA" sz="3600" b="1" dirty="0"/>
              <a:t>RIVER BIOPHYSICAL NODES</a:t>
            </a:r>
          </a:p>
          <a:p>
            <a:pPr algn="ctr"/>
            <a:endParaRPr lang="en-ZA" sz="4000" b="1" dirty="0"/>
          </a:p>
          <a:p>
            <a:pPr algn="ctr"/>
            <a:r>
              <a:rPr lang="en-ZA" sz="2800" b="1" dirty="0"/>
              <a:t>Delana Louw</a:t>
            </a:r>
          </a:p>
          <a:p>
            <a:pPr algn="ctr"/>
            <a:r>
              <a:rPr lang="en-ZA" sz="2800" b="1" dirty="0"/>
              <a:t>Rivers for Africa</a:t>
            </a:r>
          </a:p>
        </p:txBody>
      </p:sp>
    </p:spTree>
    <p:extLst>
      <p:ext uri="{BB962C8B-B14F-4D97-AF65-F5344CB8AC3E}">
        <p14:creationId xmlns:p14="http://schemas.microsoft.com/office/powerpoint/2010/main" val="39358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9"/>
          <p:cNvSpPr txBox="1">
            <a:spLocks noGrp="1"/>
          </p:cNvSpPr>
          <p:nvPr/>
        </p:nvSpPr>
        <p:spPr bwMode="auto">
          <a:xfrm>
            <a:off x="6724651" y="6492876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09B6FEE-54BC-410E-A8DD-6E8A8472AE97}" type="slidenum">
              <a:rPr lang="en-US" sz="1200" b="1">
                <a:solidFill>
                  <a:srgbClr val="006192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b="1" dirty="0">
              <a:solidFill>
                <a:srgbClr val="006192"/>
              </a:solidFill>
              <a:latin typeface="Calibri" pitchFamily="34" charset="0"/>
            </a:endParaRPr>
          </a:p>
        </p:txBody>
      </p:sp>
      <p:sp>
        <p:nvSpPr>
          <p:cNvPr id="11" name="Rectangle 12"/>
          <p:cNvSpPr txBox="1">
            <a:spLocks noChangeArrowheads="1"/>
          </p:cNvSpPr>
          <p:nvPr/>
        </p:nvSpPr>
        <p:spPr bwMode="auto">
          <a:xfrm>
            <a:off x="1295400" y="6091238"/>
            <a:ext cx="784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sz="24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411" y="35152"/>
            <a:ext cx="8697277" cy="58169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3200" b="1" dirty="0">
                <a:solidFill>
                  <a:srgbClr val="002060"/>
                </a:solidFill>
                <a:ea typeface="ＭＳ Ｐゴシック" pitchFamily="-108" charset="-128"/>
                <a:cs typeface="Arial" panose="020B0604020202020204" pitchFamily="34" charset="0"/>
              </a:rPr>
              <a:t>BIOPHYSICAL NODES</a:t>
            </a:r>
          </a:p>
          <a:p>
            <a:pPr>
              <a:defRPr/>
            </a:pPr>
            <a:endParaRPr lang="en-ZA" sz="3200" b="1" dirty="0">
              <a:solidFill>
                <a:schemeClr val="tx1"/>
              </a:solidFill>
              <a:latin typeface="Futura Md BT" pitchFamily="34" charset="0"/>
            </a:endParaRPr>
          </a:p>
          <a:p>
            <a:pPr>
              <a:defRPr/>
            </a:pPr>
            <a:r>
              <a:rPr lang="en-ZA" sz="2800" dirty="0">
                <a:solidFill>
                  <a:schemeClr val="tx1"/>
                </a:solidFill>
                <a:cs typeface="Arial" panose="020B0604020202020204" pitchFamily="34" charset="0"/>
              </a:rPr>
              <a:t>Purpose of HOTSPOTS (HIGH OR VERY HIGH PRIORITY AREAS) – indicate areas where more detailed </a:t>
            </a:r>
            <a:r>
              <a:rPr lang="en-ZA" sz="2800" dirty="0">
                <a:cs typeface="Arial" panose="020B0604020202020204" pitchFamily="34" charset="0"/>
              </a:rPr>
              <a:t>EWR </a:t>
            </a:r>
            <a:r>
              <a:rPr lang="en-ZA" sz="2800" dirty="0">
                <a:solidFill>
                  <a:schemeClr val="tx1"/>
                </a:solidFill>
                <a:cs typeface="Arial" panose="020B0604020202020204" pitchFamily="34" charset="0"/>
              </a:rPr>
              <a:t>assessments than desktop or rapid is required.</a:t>
            </a:r>
          </a:p>
          <a:p>
            <a:pPr>
              <a:defRPr/>
            </a:pPr>
            <a:endParaRPr lang="en-ZA" sz="2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ZA" sz="2800" dirty="0">
                <a:solidFill>
                  <a:schemeClr val="tx1"/>
                </a:solidFill>
                <a:cs typeface="Arial" panose="020B0604020202020204" pitchFamily="34" charset="0"/>
              </a:rPr>
              <a:t>Biophysical nodes are either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ZA" sz="2800" dirty="0">
                <a:cs typeface="Arial" panose="020B0604020202020204" pitchFamily="34" charset="0"/>
              </a:rPr>
              <a:t>Desktop biophysical nodes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ZA" sz="2800" dirty="0">
                <a:solidFill>
                  <a:schemeClr val="tx1"/>
                </a:solidFill>
                <a:cs typeface="Arial" panose="020B0604020202020204" pitchFamily="34" charset="0"/>
              </a:rPr>
              <a:t>EWR sites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n-ZA" sz="28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ZA" sz="2800" dirty="0">
                <a:solidFill>
                  <a:schemeClr val="tx1"/>
                </a:solidFill>
                <a:cs typeface="Arial" panose="020B0604020202020204" pitchFamily="34" charset="0"/>
              </a:rPr>
              <a:t>Each RU is represented by a node where EWRs at appropriate level are provided.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90CDD4-8501-2C40-8634-675623F9315D}"/>
              </a:ext>
            </a:extLst>
          </p:cNvPr>
          <p:cNvCxnSpPr/>
          <p:nvPr/>
        </p:nvCxnSpPr>
        <p:spPr>
          <a:xfrm>
            <a:off x="457200" y="6858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922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9"/>
          <p:cNvSpPr txBox="1">
            <a:spLocks noGrp="1"/>
          </p:cNvSpPr>
          <p:nvPr/>
        </p:nvSpPr>
        <p:spPr bwMode="auto">
          <a:xfrm>
            <a:off x="6724651" y="6492876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09B6FEE-54BC-410E-A8DD-6E8A8472AE97}" type="slidenum">
              <a:rPr lang="en-US" sz="1200" b="1">
                <a:solidFill>
                  <a:srgbClr val="006192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b="1" dirty="0">
              <a:solidFill>
                <a:srgbClr val="006192"/>
              </a:solidFill>
              <a:latin typeface="Calibri" pitchFamily="34" charset="0"/>
            </a:endParaRPr>
          </a:p>
        </p:txBody>
      </p:sp>
      <p:sp>
        <p:nvSpPr>
          <p:cNvPr id="11" name="Rectangle 12"/>
          <p:cNvSpPr txBox="1">
            <a:spLocks noChangeArrowheads="1"/>
          </p:cNvSpPr>
          <p:nvPr/>
        </p:nvSpPr>
        <p:spPr bwMode="auto">
          <a:xfrm>
            <a:off x="1295400" y="6091238"/>
            <a:ext cx="784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sz="24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411" y="35152"/>
            <a:ext cx="8697277" cy="5139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3200" b="1" dirty="0">
                <a:solidFill>
                  <a:srgbClr val="002060"/>
                </a:solidFill>
                <a:ea typeface="ＭＳ Ｐゴシック" pitchFamily="-108" charset="-128"/>
                <a:cs typeface="Arial" panose="020B0604020202020204" pitchFamily="34" charset="0"/>
              </a:rPr>
              <a:t>BIOPHYSICAL NODES</a:t>
            </a:r>
          </a:p>
          <a:p>
            <a:pPr>
              <a:defRPr/>
            </a:pPr>
            <a:endParaRPr lang="en-ZA" sz="3200" b="1" dirty="0">
              <a:solidFill>
                <a:schemeClr val="tx1"/>
              </a:solidFill>
              <a:latin typeface="Futura Md BT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dirty="0">
                <a:cs typeface="Arial" panose="020B0604020202020204" pitchFamily="34" charset="0"/>
              </a:rPr>
              <a:t>Eight EWR sites selected during a Reserve study (DWS 2014 – 2016).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dirty="0">
                <a:solidFill>
                  <a:schemeClr val="tx1"/>
                </a:solidFill>
                <a:cs typeface="Arial" panose="020B0604020202020204" pitchFamily="34" charset="0"/>
              </a:rPr>
              <a:t>Some historical EWR sites (Mhlathuze </a:t>
            </a:r>
            <a:r>
              <a:rPr lang="en-ZA" dirty="0" err="1">
                <a:solidFill>
                  <a:schemeClr val="tx1"/>
                </a:solidFill>
                <a:cs typeface="Arial" panose="020B0604020202020204" pitchFamily="34" charset="0"/>
              </a:rPr>
              <a:t>eg</a:t>
            </a:r>
            <a:r>
              <a:rPr lang="en-ZA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r>
              <a:rPr lang="en-ZA" dirty="0"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dirty="0">
                <a:solidFill>
                  <a:schemeClr val="tx1"/>
                </a:solidFill>
                <a:cs typeface="Arial" panose="020B0604020202020204" pitchFamily="34" charset="0"/>
              </a:rPr>
              <a:t>Other more recent </a:t>
            </a:r>
            <a:r>
              <a:rPr lang="en-ZA" dirty="0">
                <a:cs typeface="Arial" panose="020B0604020202020204" pitchFamily="34" charset="0"/>
              </a:rPr>
              <a:t>EWR sites selected for Rapid EWR assessment</a:t>
            </a:r>
          </a:p>
          <a:p>
            <a:pPr>
              <a:defRPr/>
            </a:pPr>
            <a:endParaRPr lang="en-ZA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ZA" dirty="0">
                <a:cs typeface="Arial" panose="020B0604020202020204" pitchFamily="34" charset="0"/>
              </a:rPr>
              <a:t>Approach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ZA" dirty="0">
                <a:solidFill>
                  <a:schemeClr val="tx1"/>
                </a:solidFill>
                <a:cs typeface="Arial" panose="020B0604020202020204" pitchFamily="34" charset="0"/>
              </a:rPr>
              <a:t>This study – no new sites to be selected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ZA" dirty="0">
                <a:cs typeface="Arial" panose="020B0604020202020204" pitchFamily="34" charset="0"/>
              </a:rPr>
              <a:t>Priorities of each RU were identified.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ZA" dirty="0">
                <a:solidFill>
                  <a:schemeClr val="tx1"/>
                </a:solidFill>
                <a:cs typeface="Arial" panose="020B0604020202020204" pitchFamily="34" charset="0"/>
              </a:rPr>
              <a:t>Desktop nodes identified for RUs without EWR sites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ZA" dirty="0">
                <a:cs typeface="Arial" panose="020B0604020202020204" pitchFamily="34" charset="0"/>
              </a:rPr>
              <a:t>Overlay made of existing sites on priority areas</a:t>
            </a:r>
            <a:endParaRPr lang="en-ZA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90CDD4-8501-2C40-8634-675623F9315D}"/>
              </a:ext>
            </a:extLst>
          </p:cNvPr>
          <p:cNvCxnSpPr/>
          <p:nvPr/>
        </p:nvCxnSpPr>
        <p:spPr>
          <a:xfrm>
            <a:off x="457200" y="6858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651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9"/>
          <p:cNvSpPr txBox="1">
            <a:spLocks noGrp="1"/>
          </p:cNvSpPr>
          <p:nvPr/>
        </p:nvSpPr>
        <p:spPr bwMode="auto">
          <a:xfrm>
            <a:off x="6724651" y="6492876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09B6FEE-54BC-410E-A8DD-6E8A8472AE97}" type="slidenum">
              <a:rPr lang="en-US" sz="1200" b="1">
                <a:solidFill>
                  <a:srgbClr val="006192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b="1" dirty="0">
              <a:solidFill>
                <a:srgbClr val="006192"/>
              </a:solidFill>
              <a:latin typeface="Calibri" pitchFamily="34" charset="0"/>
            </a:endParaRPr>
          </a:p>
        </p:txBody>
      </p:sp>
      <p:sp>
        <p:nvSpPr>
          <p:cNvPr id="11" name="Rectangle 12"/>
          <p:cNvSpPr txBox="1">
            <a:spLocks noChangeArrowheads="1"/>
          </p:cNvSpPr>
          <p:nvPr/>
        </p:nvSpPr>
        <p:spPr bwMode="auto">
          <a:xfrm>
            <a:off x="1295400" y="6091238"/>
            <a:ext cx="784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sz="24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411" y="167303"/>
            <a:ext cx="8697277" cy="61247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3200" b="1" dirty="0">
                <a:solidFill>
                  <a:srgbClr val="002060"/>
                </a:solidFill>
                <a:ea typeface="ＭＳ Ｐゴシック" pitchFamily="-108" charset="-128"/>
                <a:cs typeface="Arial" panose="020B0604020202020204" pitchFamily="34" charset="0"/>
              </a:rPr>
              <a:t>BIOPHYSICAL NODES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dirty="0">
                <a:cs typeface="Arial" panose="020B0604020202020204" pitchFamily="34" charset="0"/>
              </a:rPr>
              <a:t>W1: Seven desktop nodes. Two desktop nodes with hydraulics. Two active EWR sites  - will be reviewed (</a:t>
            </a:r>
            <a:r>
              <a:rPr lang="en-ZA" dirty="0" err="1">
                <a:cs typeface="Arial" panose="020B0604020202020204" pitchFamily="34" charset="0"/>
              </a:rPr>
              <a:t>Matigulu</a:t>
            </a:r>
            <a:r>
              <a:rPr lang="en-ZA" dirty="0">
                <a:cs typeface="Arial" panose="020B0604020202020204" pitchFamily="34" charset="0"/>
              </a:rPr>
              <a:t> &amp; </a:t>
            </a:r>
            <a:r>
              <a:rPr lang="en-ZA" dirty="0" err="1">
                <a:cs typeface="Arial" panose="020B0604020202020204" pitchFamily="34" charset="0"/>
              </a:rPr>
              <a:t>Nseleni</a:t>
            </a:r>
            <a:r>
              <a:rPr lang="en-ZA" dirty="0">
                <a:cs typeface="Arial" panose="020B0604020202020204" pitchFamily="34" charset="0"/>
              </a:rPr>
              <a:t>). One historical site in Mhlathuze – gazetted allocated to be distributed monthly.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dirty="0">
                <a:cs typeface="Arial" panose="020B0604020202020204" pitchFamily="34" charset="0"/>
              </a:rPr>
              <a:t>W2: Seven desktop nodes. Four extrapolation desktop nodes. Two/Three active EWR sites  - will be reviewed (White and Black </a:t>
            </a:r>
            <a:r>
              <a:rPr lang="en-ZA" dirty="0" err="1">
                <a:cs typeface="Arial" panose="020B0604020202020204" pitchFamily="34" charset="0"/>
              </a:rPr>
              <a:t>Umfolozi</a:t>
            </a:r>
            <a:r>
              <a:rPr lang="en-ZA" dirty="0"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dirty="0">
                <a:cs typeface="Arial" panose="020B0604020202020204" pitchFamily="34" charset="0"/>
              </a:rPr>
              <a:t>W3: Eight desktop nodes. Three extrapolation desktop nodes. One active EWR sites  - will be reviewed (Mkuze).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dirty="0">
                <a:cs typeface="Arial" panose="020B0604020202020204" pitchFamily="34" charset="0"/>
              </a:rPr>
              <a:t>W4: Seven desktop nodes. One extrapolation desktop node. One active EWR sites  - will be reviewed (Upper Pongola)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ZA" dirty="0">
                <a:cs typeface="Arial" panose="020B0604020202020204" pitchFamily="34" charset="0"/>
              </a:rPr>
              <a:t>W5: Ten desktop nodes. One desktop node with hydraulics. One extrapolation desktop node. 1 active EWR sites  - will be reviewed (</a:t>
            </a:r>
            <a:r>
              <a:rPr lang="en-ZA" dirty="0" err="1">
                <a:cs typeface="Arial" panose="020B0604020202020204" pitchFamily="34" charset="0"/>
              </a:rPr>
              <a:t>Assegaai</a:t>
            </a:r>
            <a:r>
              <a:rPr lang="en-ZA" dirty="0"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90CDD4-8501-2C40-8634-675623F9315D}"/>
              </a:ext>
            </a:extLst>
          </p:cNvPr>
          <p:cNvCxnSpPr/>
          <p:nvPr/>
        </p:nvCxnSpPr>
        <p:spPr>
          <a:xfrm>
            <a:off x="457200" y="6858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840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A95DEFD-13D7-019E-00A9-C2F43BC03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60391"/>
            <a:ext cx="9144000" cy="6466674"/>
          </a:xfrm>
          <a:prstGeom prst="rect">
            <a:avLst/>
          </a:prstGeom>
        </p:spPr>
      </p:pic>
      <p:sp>
        <p:nvSpPr>
          <p:cNvPr id="17412" name="Slide Number Placeholder 9"/>
          <p:cNvSpPr txBox="1">
            <a:spLocks noGrp="1"/>
          </p:cNvSpPr>
          <p:nvPr/>
        </p:nvSpPr>
        <p:spPr bwMode="auto">
          <a:xfrm>
            <a:off x="6724651" y="6492876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09B6FEE-54BC-410E-A8DD-6E8A8472AE97}" type="slidenum">
              <a:rPr lang="en-US" sz="1200" b="1">
                <a:solidFill>
                  <a:srgbClr val="006192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b="1" dirty="0">
              <a:solidFill>
                <a:srgbClr val="006192"/>
              </a:solidFill>
              <a:latin typeface="Calibri" pitchFamily="34" charset="0"/>
            </a:endParaRPr>
          </a:p>
        </p:txBody>
      </p:sp>
      <p:sp>
        <p:nvSpPr>
          <p:cNvPr id="11" name="Rectangle 12"/>
          <p:cNvSpPr txBox="1">
            <a:spLocks noChangeArrowheads="1"/>
          </p:cNvSpPr>
          <p:nvPr/>
        </p:nvSpPr>
        <p:spPr bwMode="auto">
          <a:xfrm>
            <a:off x="1295400" y="6091238"/>
            <a:ext cx="784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sz="24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157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9"/>
          <p:cNvSpPr txBox="1">
            <a:spLocks noGrp="1"/>
          </p:cNvSpPr>
          <p:nvPr/>
        </p:nvSpPr>
        <p:spPr bwMode="auto">
          <a:xfrm>
            <a:off x="6724651" y="6492876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09B6FEE-54BC-410E-A8DD-6E8A8472AE97}" type="slidenum">
              <a:rPr lang="en-US" sz="1200" b="1">
                <a:solidFill>
                  <a:srgbClr val="006192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b="1" dirty="0">
              <a:solidFill>
                <a:srgbClr val="006192"/>
              </a:solidFill>
              <a:latin typeface="Calibri" pitchFamily="34" charset="0"/>
            </a:endParaRPr>
          </a:p>
        </p:txBody>
      </p:sp>
      <p:sp>
        <p:nvSpPr>
          <p:cNvPr id="11" name="Rectangle 12"/>
          <p:cNvSpPr txBox="1">
            <a:spLocks noChangeArrowheads="1"/>
          </p:cNvSpPr>
          <p:nvPr/>
        </p:nvSpPr>
        <p:spPr bwMode="auto">
          <a:xfrm>
            <a:off x="1295400" y="6091238"/>
            <a:ext cx="784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sz="24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4F93800-A510-D53B-99B1-4BAACEFD2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71" y="-45235"/>
            <a:ext cx="9144000" cy="646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42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5B4C5C0-B288-97F3-E407-10CCEF81C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" y="0"/>
            <a:ext cx="9144000" cy="646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map&#10;&#10;Description automatically generated">
            <a:extLst>
              <a:ext uri="{FF2B5EF4-FFF2-40B4-BE49-F238E27FC236}">
                <a16:creationId xmlns:a16="http://schemas.microsoft.com/office/drawing/2014/main" id="{11AADEF7-B5AF-731E-F25D-65D8B882B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85" y="76200"/>
            <a:ext cx="9144000" cy="646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08532"/>
      </p:ext>
    </p:extLst>
  </p:cSld>
  <p:clrMapOvr>
    <a:masterClrMapping/>
  </p:clrMapOvr>
</p:sld>
</file>

<file path=ppt/theme/theme1.xml><?xml version="1.0" encoding="utf-8"?>
<a:theme xmlns:a="http://schemas.openxmlformats.org/drawingml/2006/main" name="CO-BRANDED DHS &amp; DWS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CO-BRANDED DHS &amp; DWS PRESENTATION.pot</Template>
  <TotalTime>10377</TotalTime>
  <Words>346</Words>
  <Application>Microsoft Office PowerPoint</Application>
  <PresentationFormat>On-screen Show (4:3)</PresentationFormat>
  <Paragraphs>51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Futura Md BT</vt:lpstr>
      <vt:lpstr>Tahoma</vt:lpstr>
      <vt:lpstr>Wingdings</vt:lpstr>
      <vt:lpstr>CO-BRANDED DHS &amp; DWS PRESENTATION</vt:lpstr>
      <vt:lpstr>CLASSIFICATION OF SIGNIFICANT WATER RESOURCES AND DETERMINATION OF RESOURCE QUALITY OBJECTIVES FOR WATER RESOURCES IN THE USUTU TO MHLATHUZE CATCHMENTS (WP11387)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Housing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DOH 3</dc:creator>
  <cp:lastModifiedBy>Delana Louw</cp:lastModifiedBy>
  <cp:revision>372</cp:revision>
  <dcterms:created xsi:type="dcterms:W3CDTF">2013-08-12T09:46:59Z</dcterms:created>
  <dcterms:modified xsi:type="dcterms:W3CDTF">2022-05-21T05:56:58Z</dcterms:modified>
</cp:coreProperties>
</file>